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7" r:id="rId7"/>
    <p:sldId id="268" r:id="rId8"/>
    <p:sldId id="258" r:id="rId9"/>
    <p:sldId id="259" r:id="rId10"/>
    <p:sldId id="269" r:id="rId11"/>
    <p:sldId id="260" r:id="rId12"/>
    <p:sldId id="280" r:id="rId13"/>
    <p:sldId id="266" r:id="rId14"/>
    <p:sldId id="272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9E4BB-840D-4BD2-A4B7-E10080F60672}" v="9" dt="2018-05-31T09:04:30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ita Gaide" userId="f4e6536e-277b-4032-9237-543362f732f8" providerId="ADAL" clId="{6A59E4BB-840D-4BD2-A4B7-E10080F60672}"/>
    <pc:docChg chg="modSld">
      <pc:chgData name="Evita Gaide" userId="f4e6536e-277b-4032-9237-543362f732f8" providerId="ADAL" clId="{6A59E4BB-840D-4BD2-A4B7-E10080F60672}" dt="2018-05-31T09:04:30.548" v="8" actId="20577"/>
      <pc:docMkLst>
        <pc:docMk/>
      </pc:docMkLst>
      <pc:sldChg chg="modSp">
        <pc:chgData name="Evita Gaide" userId="f4e6536e-277b-4032-9237-543362f732f8" providerId="ADAL" clId="{6A59E4BB-840D-4BD2-A4B7-E10080F60672}" dt="2018-05-31T08:56:28.079" v="3" actId="20577"/>
        <pc:sldMkLst>
          <pc:docMk/>
          <pc:sldMk cId="3618702094" sldId="257"/>
        </pc:sldMkLst>
        <pc:spChg chg="mod">
          <ac:chgData name="Evita Gaide" userId="f4e6536e-277b-4032-9237-543362f732f8" providerId="ADAL" clId="{6A59E4BB-840D-4BD2-A4B7-E10080F60672}" dt="2018-05-31T08:56:28.079" v="3" actId="20577"/>
          <ac:spMkLst>
            <pc:docMk/>
            <pc:sldMk cId="3618702094" sldId="257"/>
            <ac:spMk id="3" creationId="{00000000-0000-0000-0000-000000000000}"/>
          </ac:spMkLst>
        </pc:spChg>
      </pc:sldChg>
      <pc:sldChg chg="modSp">
        <pc:chgData name="Evita Gaide" userId="f4e6536e-277b-4032-9237-543362f732f8" providerId="ADAL" clId="{6A59E4BB-840D-4BD2-A4B7-E10080F60672}" dt="2018-05-31T08:54:49.603" v="2" actId="20577"/>
        <pc:sldMkLst>
          <pc:docMk/>
          <pc:sldMk cId="3986743850" sldId="266"/>
        </pc:sldMkLst>
        <pc:graphicFrameChg chg="modGraphic">
          <ac:chgData name="Evita Gaide" userId="f4e6536e-277b-4032-9237-543362f732f8" providerId="ADAL" clId="{6A59E4BB-840D-4BD2-A4B7-E10080F60672}" dt="2018-05-31T08:54:49.603" v="2" actId="20577"/>
          <ac:graphicFrameMkLst>
            <pc:docMk/>
            <pc:sldMk cId="3986743850" sldId="266"/>
            <ac:graphicFrameMk id="4" creationId="{00000000-0000-0000-0000-000000000000}"/>
          </ac:graphicFrameMkLst>
        </pc:graphicFrameChg>
      </pc:sldChg>
      <pc:sldChg chg="modSp">
        <pc:chgData name="Evita Gaide" userId="f4e6536e-277b-4032-9237-543362f732f8" providerId="ADAL" clId="{6A59E4BB-840D-4BD2-A4B7-E10080F60672}" dt="2018-05-31T09:04:30.548" v="8" actId="20577"/>
        <pc:sldMkLst>
          <pc:docMk/>
          <pc:sldMk cId="92203119" sldId="272"/>
        </pc:sldMkLst>
        <pc:spChg chg="mod">
          <ac:chgData name="Evita Gaide" userId="f4e6536e-277b-4032-9237-543362f732f8" providerId="ADAL" clId="{6A59E4BB-840D-4BD2-A4B7-E10080F60672}" dt="2018-05-31T09:04:30.548" v="8" actId="20577"/>
          <ac:spMkLst>
            <pc:docMk/>
            <pc:sldMk cId="92203119" sldId="27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7863-DDAD-414F-8FDE-7385F680C592}" type="datetimeFigureOut">
              <a:rPr lang="lv-LV" smtClean="0"/>
              <a:pPr/>
              <a:t>31.05.2018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290AB-B063-4562-A38D-7DCC2806CCF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1628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47B19-7C3F-4238-BF64-3030C4E00BCF}" type="datetimeFigureOut">
              <a:rPr lang="lv-LV" smtClean="0"/>
              <a:pPr/>
              <a:t>31.05.2018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9D42-22F6-4783-9730-2A2FCB46BCB8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9589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256347E7-4B9C-47A6-9F61-D88B4ECF49FE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E64C-9FEA-44BB-9B01-8AA8B08715FA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2707-C665-4279-86CA-4C8F0560E5D4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EE66-B828-4B3E-8FFC-DDB45E66DC2C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72F8-DCE3-487B-AD96-AA5264C92610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3A6B-733F-4757-AD98-4597A6624C7A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FD1-18F1-498F-A3BD-B9334EBD1BAD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D1AD-C5E7-4BEE-AACA-2E1FC41A568E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7AE4-CDC8-4F2F-802E-14AA6E54AE78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81D3-B2C5-430E-85FB-09262ACEA962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A54E-A48D-4951-99CD-4A03836CB797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F651-44C5-4834-8D4B-362E77BE140D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A32-FECD-4A91-8056-F1175E8BE067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AEF-C129-4FBE-AF2D-397CB252106F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46F-7031-431E-A8CE-B93233190CAF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058F-A249-45DB-B058-2E81A6658F40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83F9-89F1-4326-AB04-D82F04B9FCF5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B7634D1-BD1A-48CC-86DF-B2A91FDF0649}" type="datetime1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072" y="1059828"/>
            <a:ext cx="8825658" cy="2677648"/>
          </a:xfrm>
        </p:spPr>
        <p:txBody>
          <a:bodyPr/>
          <a:lstStyle/>
          <a:p>
            <a:r>
              <a:rPr lang="lv-LV" sz="3200" dirty="0"/>
              <a:t>Pētījuma nosaukums</a:t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Komersants</a:t>
            </a:r>
          </a:p>
        </p:txBody>
      </p:sp>
    </p:spTree>
    <p:extLst>
      <p:ext uri="{BB962C8B-B14F-4D97-AF65-F5344CB8AC3E}">
        <p14:creationId xmlns:p14="http://schemas.microsoft.com/office/powerpoint/2010/main" val="372317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ieguldījums KC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5 gadu laikā piesaistīt privāto P&amp;A līdzfinansējumu </a:t>
            </a:r>
            <a:r>
              <a:rPr lang="lv-LV" dirty="0" err="1"/>
              <a:t>xx</a:t>
            </a:r>
            <a:r>
              <a:rPr lang="lv-LV" dirty="0"/>
              <a:t> € apmērā</a:t>
            </a:r>
          </a:p>
          <a:p>
            <a:pPr lvl="0"/>
            <a:r>
              <a:rPr lang="lv-LV" dirty="0"/>
              <a:t>Radīt X inovatīvus produktu</a:t>
            </a:r>
          </a:p>
          <a:p>
            <a:pPr lvl="0"/>
            <a:r>
              <a:rPr lang="lv-LV" dirty="0"/>
              <a:t>Radīt X inovatīvas ražošanas/apstrādes tehnoloģijas</a:t>
            </a:r>
          </a:p>
          <a:p>
            <a:pPr lvl="0"/>
            <a:r>
              <a:rPr lang="lv-LV" dirty="0"/>
              <a:t>Palielināt eksporta apjomu par X</a:t>
            </a:r>
            <a:r>
              <a:rPr lang="lv-LV" dirty="0">
                <a:solidFill>
                  <a:schemeClr val="tx1"/>
                </a:solidFill>
              </a:rPr>
              <a:t>%</a:t>
            </a:r>
          </a:p>
          <a:p>
            <a:pPr lvl="0"/>
            <a:r>
              <a:rPr lang="lv-LV"/>
              <a:t>Īstenot X </a:t>
            </a:r>
            <a:r>
              <a:rPr lang="lv-LV" dirty="0"/>
              <a:t>projektus sadarbībā ar Latvijas Zinātniskajām Institūcijām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220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8330" y="2411505"/>
            <a:ext cx="5799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4000"/>
              <a:t>Paldies par uzmanību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[Projekta kopsavilkums]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7729" y="2352488"/>
            <a:ext cx="9992414" cy="3416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Pētījuma mērķis: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Pētījuma budžets:  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rūpnieciskais pētījums =</a:t>
            </a:r>
            <a:r>
              <a:rPr lang="lv-LV" dirty="0" err="1"/>
              <a:t>xx</a:t>
            </a:r>
            <a:r>
              <a:rPr lang="lv-LV" b="1" dirty="0"/>
              <a:t> %</a:t>
            </a:r>
            <a:r>
              <a:rPr lang="lv-LV" dirty="0"/>
              <a:t> no projekta attiecināmām izmaksām ( EUR)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eksperimentālā izstrādne = </a:t>
            </a:r>
            <a:r>
              <a:rPr lang="lv-LV" dirty="0" err="1"/>
              <a:t>xx</a:t>
            </a:r>
            <a:r>
              <a:rPr lang="lv-LV" dirty="0"/>
              <a:t> % no projekta attiecināmām izmaksām  ( EUR)</a:t>
            </a:r>
          </a:p>
          <a:p>
            <a:pPr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dirty="0"/>
              <a:t>Pētījuma īstenošanas periods: </a:t>
            </a:r>
            <a:r>
              <a:rPr lang="lv-LV" dirty="0" err="1"/>
              <a:t>xx</a:t>
            </a:r>
            <a:r>
              <a:rPr lang="lv-LV" dirty="0"/>
              <a:t> mēneši, plānots uzsākt </a:t>
            </a:r>
            <a:r>
              <a:rPr lang="lv-LV" dirty="0">
                <a:solidFill>
                  <a:srgbClr val="FF0000"/>
                </a:solidFill>
              </a:rPr>
              <a:t>2018.gada janvārī</a:t>
            </a:r>
            <a:r>
              <a:rPr lang="lv-LV" dirty="0"/>
              <a:t>.</a:t>
            </a:r>
          </a:p>
          <a:p>
            <a:pPr lvl="1">
              <a:spcAft>
                <a:spcPts val="1200"/>
              </a:spcAft>
            </a:pPr>
            <a:endParaRPr lang="lv-LV" dirty="0"/>
          </a:p>
          <a:p>
            <a:pPr>
              <a:spcAft>
                <a:spcPts val="1200"/>
              </a:spcAft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1870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[Informācija par īstenotāju un partneriem]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306" y="2899336"/>
            <a:ext cx="9992414" cy="341630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lv-LV" dirty="0"/>
              <a:t>Pētījuma īstenotājs un sadarbības partneri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dirty="0"/>
              <a:t>Nosaukums, statuss (</a:t>
            </a:r>
            <a:r>
              <a:rPr lang="lv-LV" dirty="0" err="1"/>
              <a:t>mazs,vidējs,liels</a:t>
            </a:r>
            <a:r>
              <a:rPr lang="lv-LV" dirty="0"/>
              <a:t>)</a:t>
            </a:r>
          </a:p>
          <a:p>
            <a:pPr>
              <a:spcAft>
                <a:spcPts val="1200"/>
              </a:spcAft>
            </a:pPr>
            <a:r>
              <a:rPr lang="lv-LV" dirty="0"/>
              <a:t>Aprakstīta iesniedzēja pamatdarbības joma, esošais produktu/pakalpojumu grozs</a:t>
            </a:r>
          </a:p>
          <a:p>
            <a:pPr>
              <a:spcAft>
                <a:spcPts val="1200"/>
              </a:spcAft>
            </a:pPr>
            <a:r>
              <a:rPr lang="lv-LV" dirty="0"/>
              <a:t>Aprakstīta projekta saistība ar komersanta darbību</a:t>
            </a:r>
          </a:p>
          <a:p>
            <a:pPr>
              <a:spcAft>
                <a:spcPts val="1200"/>
              </a:spcAft>
            </a:pPr>
            <a:r>
              <a:rPr lang="lv-LV" dirty="0"/>
              <a:t>Aprakstīta līdzšinējā pieredze pētniecības darbos</a:t>
            </a:r>
          </a:p>
          <a:p>
            <a:pPr>
              <a:spcAft>
                <a:spcPts val="1200"/>
              </a:spcAft>
            </a:pPr>
            <a:endParaRPr lang="lv-LV" dirty="0"/>
          </a:p>
          <a:p>
            <a:pPr lvl="1">
              <a:spcAft>
                <a:spcPts val="1200"/>
              </a:spcAft>
            </a:pPr>
            <a:endParaRPr lang="lv-LV" dirty="0"/>
          </a:p>
          <a:p>
            <a:pPr lvl="1">
              <a:spcAft>
                <a:spcPts val="1200"/>
              </a:spcAft>
            </a:pPr>
            <a:endParaRPr lang="lv-LV" dirty="0"/>
          </a:p>
          <a:p>
            <a:pPr>
              <a:spcAft>
                <a:spcPts val="1200"/>
              </a:spcAft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0579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452086" cy="706964"/>
          </a:xfrm>
        </p:spPr>
        <p:txBody>
          <a:bodyPr/>
          <a:lstStyle/>
          <a:p>
            <a:r>
              <a:rPr lang="lv-LV" dirty="0"/>
              <a:t>Pētījuma apraksts (2-4 slaidi)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47366"/>
            <a:ext cx="9647517" cy="263562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sz="1600" dirty="0"/>
              <a:t>Problēmas apraksts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sz="1600" dirty="0"/>
              <a:t>Vēlamais risinājums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sz="1600" dirty="0"/>
              <a:t>Veicamās aktivitātes lai nonāktu pie vēlamā risinājuma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lv-LV" sz="1600" dirty="0"/>
              <a:t>Norādīts plānotais pētniecības darbu apjoms, kuru plānots iegādāties kā ārpakalpojumu</a:t>
            </a:r>
          </a:p>
          <a:p>
            <a:endParaRPr lang="lv-LV" sz="1600" dirty="0"/>
          </a:p>
          <a:p>
            <a:endParaRPr lang="lv-LV" sz="1600" dirty="0"/>
          </a:p>
          <a:p>
            <a:endParaRPr lang="lv-LV" sz="1600" dirty="0"/>
          </a:p>
          <a:p>
            <a:endParaRPr lang="lv-LV" sz="1600" dirty="0"/>
          </a:p>
          <a:p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365331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rezultāts un tā </a:t>
            </a:r>
            <a:r>
              <a:rPr lang="lv-LV" dirty="0" err="1"/>
              <a:t>komercializācijas</a:t>
            </a:r>
            <a:r>
              <a:rPr lang="lv-LV" dirty="0"/>
              <a:t> potenciāls (1-3 slaidi)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6742" y="2440327"/>
            <a:ext cx="9950850" cy="3412518"/>
          </a:xfrm>
        </p:spPr>
        <p:txBody>
          <a:bodyPr>
            <a:normAutofit/>
          </a:bodyPr>
          <a:lstStyle/>
          <a:p>
            <a:r>
              <a:rPr lang="lv-LV" dirty="0"/>
              <a:t>Aprakstīts vēlamais rezultāts;</a:t>
            </a:r>
          </a:p>
          <a:p>
            <a:r>
              <a:rPr lang="lv-LV" dirty="0"/>
              <a:t>Aprakstīts mērķa tirgus (vietējais tirgus, plānotie eksporta tirgi utt.), tā izmērs (EUR), konkurence tajā (lielākie spēlētāji), potenciālie sadarbības partneri; </a:t>
            </a:r>
          </a:p>
          <a:p>
            <a:r>
              <a:rPr lang="lv-LV" dirty="0"/>
              <a:t>Norādīta un pamatota (ar statistiku, tirgus izpēti u.c. Datiem) projekta finansiālā atdeve (apjoms, cena);</a:t>
            </a:r>
          </a:p>
          <a:p>
            <a:r>
              <a:rPr lang="lv-LV" dirty="0"/>
              <a:t>Pamatota komersanta pieredze/spēja produktu komercializēt (apzināti iespējamie pārdošanas kanāli, potenciālie klienti)</a:t>
            </a:r>
          </a:p>
        </p:txBody>
      </p:sp>
    </p:spTree>
    <p:extLst>
      <p:ext uri="{BB962C8B-B14F-4D97-AF65-F5344CB8AC3E}">
        <p14:creationId xmlns:p14="http://schemas.microsoft.com/office/powerpoint/2010/main" val="227696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budžets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507" y="2356365"/>
            <a:ext cx="10569146" cy="22240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Pētījuma budžets: 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Rūpnieciskais pētījums = </a:t>
            </a:r>
            <a:r>
              <a:rPr lang="lv-LV" dirty="0" err="1"/>
              <a:t>xx</a:t>
            </a:r>
            <a:r>
              <a:rPr lang="lv-LV" dirty="0"/>
              <a:t> % no projekta attiecināmām izmaksām ( EUR)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Eksperimentālā izstrādne = </a:t>
            </a:r>
            <a:r>
              <a:rPr lang="lv-LV" dirty="0" err="1"/>
              <a:t>xx</a:t>
            </a:r>
            <a:r>
              <a:rPr lang="lv-LV" dirty="0"/>
              <a:t> % no projekta attiecināmām izmaksām  ( EUR)</a:t>
            </a:r>
            <a:r>
              <a:rPr lang="lv-LV" sz="1700" dirty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sz="1700" dirty="0"/>
              <a:t>Atbalsta intensitāte: </a:t>
            </a:r>
          </a:p>
          <a:p>
            <a:pPr lvl="1">
              <a:buFont typeface="Wingdings" pitchFamily="2" charset="2"/>
              <a:buChar char="q"/>
            </a:pPr>
            <a:r>
              <a:rPr lang="lv-LV" dirty="0"/>
              <a:t>Rūpnieciskais pētījums –  %;</a:t>
            </a:r>
          </a:p>
          <a:p>
            <a:pPr lvl="1">
              <a:buFont typeface="Wingdings" pitchFamily="2" charset="2"/>
              <a:buChar char="q"/>
            </a:pPr>
            <a:r>
              <a:rPr lang="lv-LV" dirty="0"/>
              <a:t>Eksperimentālā izstrāde –   % </a:t>
            </a:r>
          </a:p>
        </p:txBody>
      </p:sp>
    </p:spTree>
    <p:extLst>
      <p:ext uri="{BB962C8B-B14F-4D97-AF65-F5344CB8AC3E}">
        <p14:creationId xmlns:p14="http://schemas.microsoft.com/office/powerpoint/2010/main" val="260165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Plānotās rūpnieciskā pētījuma izmaksas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800851"/>
              </p:ext>
            </p:extLst>
          </p:nvPr>
        </p:nvGraphicFramePr>
        <p:xfrm>
          <a:off x="473825" y="1995055"/>
          <a:ext cx="11238808" cy="28011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83079">
                  <a:extLst>
                    <a:ext uri="{9D8B030D-6E8A-4147-A177-3AD203B41FA5}">
                      <a16:colId xmlns:a16="http://schemas.microsoft.com/office/drawing/2014/main" val="1326251035"/>
                    </a:ext>
                  </a:extLst>
                </a:gridCol>
                <a:gridCol w="1755577">
                  <a:extLst>
                    <a:ext uri="{9D8B030D-6E8A-4147-A177-3AD203B41FA5}">
                      <a16:colId xmlns:a16="http://schemas.microsoft.com/office/drawing/2014/main" val="2131219732"/>
                    </a:ext>
                  </a:extLst>
                </a:gridCol>
                <a:gridCol w="3300152">
                  <a:extLst>
                    <a:ext uri="{9D8B030D-6E8A-4147-A177-3AD203B41FA5}">
                      <a16:colId xmlns:a16="http://schemas.microsoft.com/office/drawing/2014/main" val="4050847130"/>
                    </a:ext>
                  </a:extLst>
                </a:gridCol>
              </a:tblGrid>
              <a:tr h="28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Izmaksu pozīcijas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Izmaksas (bez</a:t>
                      </a:r>
                      <a:r>
                        <a:rPr lang="lv-LV" sz="1000" baseline="0" dirty="0"/>
                        <a:t> PVN)</a:t>
                      </a: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Ekonomiskais</a:t>
                      </a:r>
                      <a:r>
                        <a:rPr lang="lv-LV" sz="1000" baseline="0" dirty="0"/>
                        <a:t> pamatojums/ pielietojums projektā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02392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just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Darba samaksa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93 945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Zinātnisko darbinieku atalgojums 10 mēneši  likme 12 EUR/h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783648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just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Komandējuma (darba brauciena) izmaksas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49825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Komunālo pakalpojumu un sakaru pakalpojumu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lv-LV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623542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Telpu, instrumentu, iekārtu un to aprīkojuma nomas maksa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18 000</a:t>
                      </a: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Laboratorijas un analītiskā aprīkojuma</a:t>
                      </a:r>
                      <a:r>
                        <a:rPr lang="lv-LV" sz="1000" baseline="0" dirty="0"/>
                        <a:t> noma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636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Plānotās materiālu, zinātniskās literatūras un mazvērtīgā inventāra iegādes izmaksas, tai skaitā piegādes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lv-LV" sz="1000" dirty="0"/>
                        <a:t>18 000</a:t>
                      </a:r>
                    </a:p>
                    <a:p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00" dirty="0"/>
                        <a:t>Mēģenes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65675"/>
                  </a:ext>
                </a:extLst>
              </a:tr>
              <a:tr h="23021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Īpašumā esošo telpu, instrumentu, iekārtu un to aprīkojuma, patentu un licenču amortizācijas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1207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Apdrošināšanas (veselības, dzīvības, transportlīdzekļu, īpašuma, iekārtu, civiltiesiskās atbildības u. c.) izmaksas uz pētniecības projekta īstenošanas laiku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40294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Ārējo pakalpojumu izmaksas, kurus pētījuma īstenotājs iepērk no trešajām personām, ja attiecīgie pakalpojumi tiek izmantoti tikai pētniecības darbībai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hromatogrāfiskās analīzes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1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04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Plānotās eksperimentālās izstrādes </a:t>
            </a:r>
            <a:br>
              <a:rPr lang="lv-LV" dirty="0"/>
            </a:br>
            <a:r>
              <a:rPr lang="lv-LV" dirty="0"/>
              <a:t>izmaksas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09218"/>
              </p:ext>
            </p:extLst>
          </p:nvPr>
        </p:nvGraphicFramePr>
        <p:xfrm>
          <a:off x="473825" y="1995055"/>
          <a:ext cx="11238808" cy="28011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83079">
                  <a:extLst>
                    <a:ext uri="{9D8B030D-6E8A-4147-A177-3AD203B41FA5}">
                      <a16:colId xmlns:a16="http://schemas.microsoft.com/office/drawing/2014/main" val="1326251035"/>
                    </a:ext>
                  </a:extLst>
                </a:gridCol>
                <a:gridCol w="1755577">
                  <a:extLst>
                    <a:ext uri="{9D8B030D-6E8A-4147-A177-3AD203B41FA5}">
                      <a16:colId xmlns:a16="http://schemas.microsoft.com/office/drawing/2014/main" val="2131219732"/>
                    </a:ext>
                  </a:extLst>
                </a:gridCol>
                <a:gridCol w="3300152">
                  <a:extLst>
                    <a:ext uri="{9D8B030D-6E8A-4147-A177-3AD203B41FA5}">
                      <a16:colId xmlns:a16="http://schemas.microsoft.com/office/drawing/2014/main" val="4050847130"/>
                    </a:ext>
                  </a:extLst>
                </a:gridCol>
              </a:tblGrid>
              <a:tr h="282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Izmaksu pozīcijas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Izmaksas (bez</a:t>
                      </a:r>
                      <a:r>
                        <a:rPr lang="lv-LV" sz="1000" baseline="0" dirty="0"/>
                        <a:t> PVN)</a:t>
                      </a: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Ekonomiskais</a:t>
                      </a:r>
                      <a:r>
                        <a:rPr lang="lv-LV" sz="1000" baseline="0" dirty="0"/>
                        <a:t> pamatojums/ pielietojums projektā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02392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just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Darba samaksa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93 945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Zinātnisko darbinieku atalgojums 10 mēneši  likme 12 EUR/h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783648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just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Komandējuma (darba brauciena) izmaksas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49825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Komunālo pakalpojumu un sakaru pakalpojumu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lv-LV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623542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Telpu, instrumentu, iekārtu un to aprīkojuma nomas maksa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18 000</a:t>
                      </a: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dirty="0"/>
                        <a:t>Laboratorijas un analītiskā aprīkojuma</a:t>
                      </a:r>
                      <a:r>
                        <a:rPr lang="lv-LV" sz="1000" baseline="0" dirty="0"/>
                        <a:t> noma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636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Plānotās materiālu, zinātniskās literatūras un mazvērtīgā inventāra iegādes izmaksas, tai skaitā piegādes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lv-LV" sz="1000" dirty="0"/>
                        <a:t>18 000</a:t>
                      </a:r>
                    </a:p>
                    <a:p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00" dirty="0"/>
                        <a:t>Mēģenes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65675"/>
                  </a:ext>
                </a:extLst>
              </a:tr>
              <a:tr h="23021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Īpašumā esošo telpu, instrumentu, iekārtu un to aprīkojuma, patentu un licenču amortizācijas izmaksas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1207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Apdrošināšanas (veselības, dzīvības, transportlīdzekļu, īpašuma, iekārtu, civiltiesiskās atbildības u. c.) izmaksas uz pētniecības projekta īstenošanas laiku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40294"/>
                  </a:ext>
                </a:extLst>
              </a:tr>
              <a:tr h="174022">
                <a:tc>
                  <a:txBody>
                    <a:bodyPr/>
                    <a:lstStyle/>
                    <a:p>
                      <a:pPr algn="l" fontAlgn="ctr"/>
                      <a:r>
                        <a:rPr lang="lv-L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Ārējo pakalpojumu izmaksas, kurus pētījuma īstenotājs iepērk no trešajām personām, ja attiecīgie pakalpojumi tiek izmantoti tikai pētniecības darbībai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hromatogrāfiskās analīzes</a:t>
                      </a:r>
                      <a:endParaRPr lang="lv-LV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1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56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īstenotāja saimnieciskās darbības dati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68975"/>
              </p:ext>
            </p:extLst>
          </p:nvPr>
        </p:nvGraphicFramePr>
        <p:xfrm>
          <a:off x="548641" y="2590026"/>
          <a:ext cx="11127469" cy="29294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25790">
                  <a:extLst>
                    <a:ext uri="{9D8B030D-6E8A-4147-A177-3AD203B41FA5}">
                      <a16:colId xmlns:a16="http://schemas.microsoft.com/office/drawing/2014/main" val="3397979476"/>
                    </a:ext>
                  </a:extLst>
                </a:gridCol>
                <a:gridCol w="2233893">
                  <a:extLst>
                    <a:ext uri="{9D8B030D-6E8A-4147-A177-3AD203B41FA5}">
                      <a16:colId xmlns:a16="http://schemas.microsoft.com/office/drawing/2014/main" val="1155685490"/>
                    </a:ext>
                  </a:extLst>
                </a:gridCol>
                <a:gridCol w="2233893">
                  <a:extLst>
                    <a:ext uri="{9D8B030D-6E8A-4147-A177-3AD203B41FA5}">
                      <a16:colId xmlns:a16="http://schemas.microsoft.com/office/drawing/2014/main" val="1316328381"/>
                    </a:ext>
                  </a:extLst>
                </a:gridCol>
                <a:gridCol w="2233893">
                  <a:extLst>
                    <a:ext uri="{9D8B030D-6E8A-4147-A177-3AD203B41FA5}">
                      <a16:colId xmlns:a16="http://schemas.microsoft.com/office/drawing/2014/main" val="1373194760"/>
                    </a:ext>
                  </a:extLst>
                </a:gridCol>
              </a:tblGrid>
              <a:tr h="773799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2015,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2016,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2017,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954458"/>
                  </a:ext>
                </a:extLst>
              </a:tr>
              <a:tr h="383339">
                <a:tc>
                  <a:txBody>
                    <a:bodyPr/>
                    <a:lstStyle/>
                    <a:p>
                      <a:r>
                        <a:rPr lang="lv-LV" sz="1700" dirty="0"/>
                        <a:t>Apgrozījums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55373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lv-LV" sz="1700" dirty="0"/>
                        <a:t>Izdevumi P&amp;A projektiem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449300"/>
                  </a:ext>
                </a:extLst>
              </a:tr>
              <a:tr h="637415">
                <a:tc>
                  <a:txBody>
                    <a:bodyPr/>
                    <a:lstStyle/>
                    <a:p>
                      <a:r>
                        <a:rPr lang="lv-LV" sz="1700" dirty="0"/>
                        <a:t>Sadarbības</a:t>
                      </a:r>
                      <a:r>
                        <a:rPr lang="lv-LV" sz="1700" baseline="0" dirty="0"/>
                        <a:t> apjomi (EUR) ar zinātniskajām institūcijām</a:t>
                      </a:r>
                      <a:endParaRPr lang="lv-LV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755886"/>
                  </a:ext>
                </a:extLst>
              </a:tr>
              <a:tr h="723142">
                <a:tc>
                  <a:txBody>
                    <a:bodyPr/>
                    <a:lstStyle/>
                    <a:p>
                      <a:r>
                        <a:rPr lang="lv-LV" sz="1700" dirty="0"/>
                        <a:t>Uzņēmuma eksports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209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743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8a5323c-72ac-4ab4-a9cd-9c3fb0b52b19">FT4M3ZN43RRY-87-4215</_dlc_DocId>
    <_dlc_DocIdUrl xmlns="58a5323c-72ac-4ab4-a9cd-9c3fb0b52b19">
      <Url>https://fidea.sharepoint.com/projects/kc/_layouts/15/DocIdRedir.aspx?ID=FT4M3ZN43RRY-87-4215</Url>
      <Description>FT4M3ZN43RRY-87-4215</Description>
    </_dlc_DocIdUrl>
    <Statuss xmlns="58a5323c-72ac-4ab4-a9cd-9c3fb0b52b19">Sagatavošanā</Status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dea projekta pamata informācija" ma:contentTypeID="0x010100196B78652E5E7A42A458883B83E2D37400806404131F4D0241BC06F55476106DD8" ma:contentTypeVersion="14" ma:contentTypeDescription="Dokumenta bāzes tips, kas ir saistīts ar konkrētu projektu." ma:contentTypeScope="" ma:versionID="431ecc68d2859056fd321c8dc95daba0">
  <xsd:schema xmlns:xsd="http://www.w3.org/2001/XMLSchema" xmlns:xs="http://www.w3.org/2001/XMLSchema" xmlns:p="http://schemas.microsoft.com/office/2006/metadata/properties" xmlns:ns2="58a5323c-72ac-4ab4-a9cd-9c3fb0b52b19" xmlns:ns3="da4cbca9-18ab-46b3-944f-7791a3a03fdd" xmlns:ns4="3c2eb5ff-dd4c-45e1-a605-5b9e8baa8c5d" targetNamespace="http://schemas.microsoft.com/office/2006/metadata/properties" ma:root="true" ma:fieldsID="3256e2ee81916cc4aa9024cb79ce3fd5" ns2:_="" ns3:_="" ns4:_="">
    <xsd:import namespace="58a5323c-72ac-4ab4-a9cd-9c3fb0b52b19"/>
    <xsd:import namespace="da4cbca9-18ab-46b3-944f-7791a3a03fdd"/>
    <xsd:import namespace="3c2eb5ff-dd4c-45e1-a605-5b9e8baa8c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tatuss" minOccurs="0"/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a5323c-72ac-4ab4-a9cd-9c3fb0b52b1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a ID vērtība" ma:description="Šim vienumam piešķirtā dokumenta ID vērtība." ma:internalName="_dlc_DocId" ma:readOnly="true">
      <xsd:simpleType>
        <xsd:restriction base="dms:Text"/>
      </xsd:simpleType>
    </xsd:element>
    <xsd:element name="_dlc_DocIdUrl" ma:index="9" nillable="true" ma:displayName="Dokumenta ID" ma:description="Pastāvīga saite uz š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tatuss" ma:index="11" nillable="true" ma:displayName="Statuss" ma:default="Sagatavošanā" ma:description="Sagatavošanā ir visi dokumenti ar kuriem vēl strādā FIDEA un kuri nav nodoti gala versijā.&#10;Pabeigti ir dokumenti, kuri ir gala versijā, un kuru iespējamie labojumi būs jauni dokumenti&#10;-Informācija - visi dokumenti, kuri ir ienākošie un uz kuriem neattiecas apstrādes statuss, piemēram ārēji pētījumi, likumi, no klienta saņemtā informācija" ma:format="Dropdown" ma:internalName="Statuss">
      <xsd:simpleType>
        <xsd:union memberTypes="dms:Text">
          <xsd:simpleType>
            <xsd:restriction base="dms:Choice">
              <xsd:enumeration value="Sagatavošanā"/>
              <xsd:enumeration value="Pabeigts"/>
              <xsd:enumeration value="-Info-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cbca9-18ab-46b3-944f-7791a3a03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Koplietošanas norādes jaucējkods" ma:internalName="SharingHintHash" ma:readOnly="true">
      <xsd:simpleType>
        <xsd:restriction base="dms:Text"/>
      </xsd:simpleType>
    </xsd:element>
    <xsd:element name="SharedWithDetails" ma:index="15" nillable="true" ma:displayName="Koplietots ar: detalizēt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eb5ff-dd4c-45e1-a605-5b9e8baa8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Nosaukums"/>
        <xsd:element ref="dc:subject" minOccurs="0" maxOccurs="1"/>
        <xsd:element ref="dc:description" minOccurs="0" maxOccurs="1" ma:index="12" ma:displayName="Piezīme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AC33E4-81BF-4E8E-99BD-7CED4A7EF0A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da4cbca9-18ab-46b3-944f-7791a3a03fdd"/>
    <ds:schemaRef ds:uri="3c2eb5ff-dd4c-45e1-a605-5b9e8baa8c5d"/>
    <ds:schemaRef ds:uri="http://schemas.microsoft.com/office/2006/documentManagement/types"/>
    <ds:schemaRef ds:uri="58a5323c-72ac-4ab4-a9cd-9c3fb0b52b1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586B4F-BAAC-420B-A102-2BBFD2457A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3F9681-3366-4B91-83A7-0F7F3F8657C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482C9CB-8D96-4926-A568-E5D81303DDDB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872</TotalTime>
  <Words>624</Words>
  <Application>Microsoft Office PowerPoint</Application>
  <PresentationFormat>Platekrāna</PresentationFormat>
  <Paragraphs>91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Pētījuma nosaukums </vt:lpstr>
      <vt:lpstr>[Projekta kopsavilkums]</vt:lpstr>
      <vt:lpstr>[Informācija par īstenotāju un partneriem]</vt:lpstr>
      <vt:lpstr>Pētījuma apraksts (2-4 slaidi)</vt:lpstr>
      <vt:lpstr>Pētījuma rezultāts un tā komercializācijas potenciāls (1-3 slaidi)</vt:lpstr>
      <vt:lpstr>Pētījuma budžets </vt:lpstr>
      <vt:lpstr>Plānotās rūpnieciskā pētījuma izmaksas</vt:lpstr>
      <vt:lpstr>Plānotās eksperimentālās izstrādes  izmaksas</vt:lpstr>
      <vt:lpstr>Projekta īstenotāja saimnieciskās darbības dati</vt:lpstr>
      <vt:lpstr>Projekta ieguldījums KC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[Uzņēmuma nosaukums] pētniecības projekta apraksts</dc:title>
  <dc:creator>Ksenija Ošmjana</dc:creator>
  <cp:lastModifiedBy>Evita Gaide</cp:lastModifiedBy>
  <cp:revision>122</cp:revision>
  <dcterms:created xsi:type="dcterms:W3CDTF">2016-03-15T08:11:54Z</dcterms:created>
  <dcterms:modified xsi:type="dcterms:W3CDTF">2018-05-31T09:04:35Z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0x010100196B78652E5E7A42A458883B83E2D37400806404131F4D0241BC06F55476106DD8</vt:lpwstr>
  </property>
  <property fmtid="{D5CDD505-2E9C-101B-9397-08002B2CF9AE}" pid="3" name="_dlc_DocIdItemGuid">
    <vt:lpwstr>76c1a96f-acf7-45f3-af68-3f27b820e16c</vt:lpwstr>
  </property>
</Properties>
</file>